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3" r:id="rId4"/>
    <p:sldId id="280" r:id="rId5"/>
    <p:sldId id="257" r:id="rId6"/>
    <p:sldId id="258" r:id="rId7"/>
    <p:sldId id="259" r:id="rId8"/>
    <p:sldId id="282" r:id="rId9"/>
    <p:sldId id="260" r:id="rId10"/>
    <p:sldId id="261" r:id="rId11"/>
    <p:sldId id="263" r:id="rId12"/>
    <p:sldId id="290" r:id="rId13"/>
    <p:sldId id="292" r:id="rId14"/>
    <p:sldId id="264" r:id="rId15"/>
    <p:sldId id="265" r:id="rId16"/>
    <p:sldId id="266" r:id="rId17"/>
    <p:sldId id="283" r:id="rId18"/>
    <p:sldId id="267" r:id="rId19"/>
    <p:sldId id="284" r:id="rId20"/>
    <p:sldId id="285" r:id="rId21"/>
    <p:sldId id="286" r:id="rId22"/>
    <p:sldId id="287" r:id="rId23"/>
    <p:sldId id="288" r:id="rId24"/>
    <p:sldId id="289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5039" autoAdjust="0"/>
  </p:normalViewPr>
  <p:slideViewPr>
    <p:cSldViewPr>
      <p:cViewPr>
        <p:scale>
          <a:sx n="90" d="100"/>
          <a:sy n="90" d="100"/>
        </p:scale>
        <p:origin x="-2244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5FFAB-6DA8-4DB4-A55C-87E8F3C9046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2E9E1-210D-4606-B568-F78060ED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vpride.blog.pvc.maricopa.edu/files/2011/02/NAU-log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Lobateness of Martian Ejecta Craters Using Thermal Imaging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Nicholas Kutsop</a:t>
            </a:r>
          </a:p>
          <a:p>
            <a:r>
              <a:rPr lang="en-US" dirty="0" smtClean="0"/>
              <a:t>Dr. Nadine G. Barlow</a:t>
            </a:r>
          </a:p>
          <a:p>
            <a:r>
              <a:rPr lang="en-US" dirty="0" smtClean="0"/>
              <a:t>NASA Space Grant</a:t>
            </a:r>
          </a:p>
          <a:p>
            <a:r>
              <a:rPr lang="en-US" dirty="0" smtClean="0"/>
              <a:t>Northern Arizona University Department of Physics and Astronomy</a:t>
            </a:r>
          </a:p>
        </p:txBody>
      </p:sp>
      <p:pic>
        <p:nvPicPr>
          <p:cNvPr id="23554" name="Picture 2" descr="http://nasa.asu.edu/files/images/logos/logo_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495800"/>
            <a:ext cx="1905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219200" y="4876800"/>
            <a:ext cx="708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aters Avg by 5(3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937" y="0"/>
            <a:ext cx="6983643" cy="4419600"/>
          </a:xfrm>
          <a:prstGeom prst="rect">
            <a:avLst/>
          </a:prstGeom>
        </p:spPr>
      </p:pic>
      <p:pic>
        <p:nvPicPr>
          <p:cNvPr id="5" name="Picture 4" descr="Craters Avg by 2(3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053361"/>
            <a:ext cx="5105400" cy="2804639"/>
          </a:xfrm>
          <a:prstGeom prst="rect">
            <a:avLst/>
          </a:prstGeom>
        </p:spPr>
      </p:pic>
      <p:pic>
        <p:nvPicPr>
          <p:cNvPr id="6" name="Picture 5" descr="Craters Avg by 1(3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1000" y="4038599"/>
            <a:ext cx="5105400" cy="2819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6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Γ=</a:t>
            </a:r>
            <a:r>
              <a:rPr lang="en-US" u="sng" dirty="0" smtClean="0"/>
              <a:t>NEGATIVE</a:t>
            </a:r>
            <a:r>
              <a:rPr lang="en-US" dirty="0" smtClean="0"/>
              <a:t>(≈.0055)Lat+1.6?</a:t>
            </a:r>
            <a:endParaRPr lang="en-US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and 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Is the previously put forth model for </a:t>
            </a:r>
            <a:r>
              <a:rPr lang="en-US" dirty="0" smtClean="0"/>
              <a:t>lobateness accurate?</a:t>
            </a:r>
          </a:p>
          <a:p>
            <a:r>
              <a:rPr lang="en-US" dirty="0" smtClean="0"/>
              <a:t>What new hypothesis can we generate from this data?</a:t>
            </a:r>
            <a:endParaRPr lang="en-US" dirty="0" smtClean="0"/>
          </a:p>
          <a:p>
            <a:r>
              <a:rPr lang="en-US" dirty="0" smtClean="0"/>
              <a:t>Lobateness </a:t>
            </a:r>
            <a:r>
              <a:rPr lang="en-US" dirty="0" smtClean="0"/>
              <a:t>at higher latitudes</a:t>
            </a:r>
          </a:p>
          <a:p>
            <a:r>
              <a:rPr lang="en-US" dirty="0" smtClean="0"/>
              <a:t>The southern hemisphere</a:t>
            </a:r>
          </a:p>
          <a:p>
            <a:r>
              <a:rPr lang="en-US" dirty="0" smtClean="0"/>
              <a:t>Compare to older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Correlation between age and lobateness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thank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Nadine G Barlow</a:t>
            </a:r>
          </a:p>
          <a:p>
            <a:r>
              <a:rPr lang="en-US" dirty="0" smtClean="0"/>
              <a:t>NAU Department of Physics and Astronomy</a:t>
            </a:r>
          </a:p>
          <a:p>
            <a:r>
              <a:rPr lang="en-US" dirty="0" smtClean="0"/>
              <a:t>NASA Space Grant</a:t>
            </a:r>
          </a:p>
          <a:p>
            <a:r>
              <a:rPr lang="en-US" dirty="0" smtClean="0"/>
              <a:t>Wikipedia for the pictures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for the graphs</a:t>
            </a:r>
          </a:p>
          <a:p>
            <a:r>
              <a:rPr lang="en-US" dirty="0" smtClean="0"/>
              <a:t>The team of </a:t>
            </a:r>
            <a:r>
              <a:rPr lang="en-US" dirty="0" err="1" smtClean="0"/>
              <a:t>JMars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Craters = </a:t>
            </a:r>
            <a:r>
              <a:rPr lang="en-US" dirty="0" smtClean="0"/>
              <a:t>3029</a:t>
            </a:r>
          </a:p>
          <a:p>
            <a:r>
              <a:rPr lang="en-US" dirty="0" smtClean="0"/>
              <a:t>DLER=3%</a:t>
            </a:r>
          </a:p>
          <a:p>
            <a:r>
              <a:rPr lang="en-US" dirty="0" smtClean="0"/>
              <a:t>SLER=66%</a:t>
            </a:r>
          </a:p>
          <a:p>
            <a:r>
              <a:rPr lang="en-US" dirty="0" smtClean="0"/>
              <a:t>MLER=31%</a:t>
            </a:r>
            <a:endParaRPr lang="en-US" dirty="0" smtClean="0"/>
          </a:p>
          <a:p>
            <a:r>
              <a:rPr lang="en-US" dirty="0" smtClean="0"/>
              <a:t>Residual 	= Goodness of Fit</a:t>
            </a:r>
          </a:p>
          <a:p>
            <a:endParaRPr lang="en-US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5410200" y="2209800"/>
          <a:ext cx="2743200" cy="504825"/>
        </p:xfrm>
        <a:graphic>
          <a:graphicData uri="http://schemas.openxmlformats.org/presentationml/2006/ole">
            <p:oleObj spid="_x0000_s40961" name="Equation" r:id="rId3" imgW="27432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Bonus Pictures</a:t>
            </a:r>
            <a:endParaRPr lang="en-US" dirty="0"/>
          </a:p>
        </p:txBody>
      </p:sp>
      <p:pic>
        <p:nvPicPr>
          <p:cNvPr id="22530" name="Picture 2" descr="C:\Documents and Settings\Kutsop\Desktop\Beautiful Craters\Crat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C:\Documents and Settings\Kutsop\Desktop\Beautiful Craters\Aeol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51" y="0"/>
            <a:ext cx="91645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648200" cy="1143000"/>
          </a:xfrm>
        </p:spPr>
        <p:txBody>
          <a:bodyPr/>
          <a:lstStyle/>
          <a:p>
            <a:r>
              <a:rPr lang="en-US" dirty="0" smtClean="0"/>
              <a:t>Some info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Lobateness</a:t>
            </a:r>
            <a:r>
              <a:rPr lang="en-US" dirty="0" smtClean="0">
                <a:sym typeface="Wingdings" pitchFamily="2" charset="2"/>
              </a:rPr>
              <a:t> Sinuosity How Flowery </a:t>
            </a:r>
            <a:r>
              <a:rPr lang="en-US" dirty="0" err="1" smtClean="0">
                <a:sym typeface="Wingdings" pitchFamily="2" charset="2"/>
              </a:rPr>
              <a:t>vs</a:t>
            </a:r>
            <a:r>
              <a:rPr lang="en-US" dirty="0" smtClean="0">
                <a:sym typeface="Wingdings" pitchFamily="2" charset="2"/>
              </a:rPr>
              <a:t> Circular the Ejecta Blanket Looks</a:t>
            </a:r>
          </a:p>
          <a:p>
            <a:r>
              <a:rPr lang="en-US" dirty="0" smtClean="0"/>
              <a:t>Γ=P/(4</a:t>
            </a:r>
            <a:r>
              <a:rPr lang="el-GR" dirty="0" smtClean="0"/>
              <a:t>π</a:t>
            </a:r>
            <a:r>
              <a:rPr lang="en-US" dirty="0" smtClean="0"/>
              <a:t>A)</a:t>
            </a:r>
            <a:r>
              <a:rPr lang="en-US" baseline="30000" dirty="0" smtClean="0"/>
              <a:t>1/2</a:t>
            </a:r>
            <a:r>
              <a:rPr lang="en-US" dirty="0" smtClean="0"/>
              <a:t>  </a:t>
            </a:r>
          </a:p>
          <a:p>
            <a:r>
              <a:rPr lang="en-US" dirty="0" smtClean="0"/>
              <a:t>THEMIS - Thermal Emission Imaging System</a:t>
            </a:r>
          </a:p>
        </p:txBody>
      </p:sp>
      <p:pic>
        <p:nvPicPr>
          <p:cNvPr id="36867" name="Picture 3" descr="C:\Documents and Settings\Kutsop\Desktop\Beautiful Craters\Ejecta Cr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3733800" cy="3720910"/>
          </a:xfrm>
          <a:prstGeom prst="rect">
            <a:avLst/>
          </a:prstGeom>
          <a:noFill/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9624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Documents and Settings\Kutsop\Desktop\Beautiful Craters\Ballis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51" y="0"/>
            <a:ext cx="91645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Documents and Settings\Kutsop\Desktop\Beautiful Craters\Crater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51" y="0"/>
            <a:ext cx="91645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Documents and Settings\Kutsop\Desktop\Beautiful Craters\Crater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972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Documents and Settings\Kutsop\Desktop\Beautiful Craters\Service 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51" y="0"/>
            <a:ext cx="91645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Documents and Settings\Kutsop\Desktop\Beautiful Craters\Weird A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51" y="0"/>
            <a:ext cx="91645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Kutsop\Desktop\Beautiful Craters\Crat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013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Kutsop\Desktop\Beautiful Craters\Crater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70"/>
            <a:ext cx="9154251" cy="6850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MLER </a:t>
            </a:r>
            <a:r>
              <a:rPr lang="en-US" dirty="0" err="1" smtClean="0"/>
              <a:t>Avg</a:t>
            </a:r>
            <a:endParaRPr lang="en-US" dirty="0"/>
          </a:p>
        </p:txBody>
      </p:sp>
      <p:pic>
        <p:nvPicPr>
          <p:cNvPr id="25602" name="Picture 2" descr="C:\Documents and Settings\Kutsop\Desktop\Beautiful Craters\MLER Avg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7691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MLER Max</a:t>
            </a:r>
            <a:endParaRPr lang="en-US" dirty="0"/>
          </a:p>
        </p:txBody>
      </p:sp>
      <p:pic>
        <p:nvPicPr>
          <p:cNvPr id="26626" name="Picture 2" descr="C:\Documents and Settings\Kutsop\Desktop\Beautiful Craters\MLER 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167613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MLER Min</a:t>
            </a:r>
            <a:endParaRPr lang="en-US" dirty="0"/>
          </a:p>
        </p:txBody>
      </p:sp>
      <p:pic>
        <p:nvPicPr>
          <p:cNvPr id="27650" name="Picture 2" descr="C:\Documents and Settings\Kutsop\Desktop\Beautiful Craters\MLER 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172200" cy="5185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1728787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one increases in latitude, one would expect an increase in water ice content in the near surface region, leading one to expect to observe a proportional increase in lobateness of </a:t>
            </a:r>
            <a:r>
              <a:rPr lang="en-US" smtClean="0"/>
              <a:t>the ejecta.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5800" y="228600"/>
            <a:ext cx="7772400" cy="1500187"/>
          </a:xfrm>
        </p:spPr>
        <p:txBody>
          <a:bodyPr/>
          <a:lstStyle/>
          <a:p>
            <a:r>
              <a:rPr lang="en-US" dirty="0" smtClean="0"/>
              <a:t>Original Proposition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SLER </a:t>
            </a:r>
            <a:r>
              <a:rPr lang="en-US" dirty="0" err="1" smtClean="0"/>
              <a:t>Avg</a:t>
            </a:r>
            <a:endParaRPr lang="en-US" dirty="0"/>
          </a:p>
        </p:txBody>
      </p:sp>
      <p:pic>
        <p:nvPicPr>
          <p:cNvPr id="28674" name="Picture 2" descr="C:\Documents and Settings\Kutsop\Desktop\Beautiful Craters\SLER Avg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612" y="1295400"/>
            <a:ext cx="6349013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SLER Max</a:t>
            </a:r>
            <a:endParaRPr lang="en-US" dirty="0"/>
          </a:p>
        </p:txBody>
      </p:sp>
      <p:pic>
        <p:nvPicPr>
          <p:cNvPr id="29698" name="Picture 2" descr="C:\Documents and Settings\Kutsop\Desktop\Beautiful Craters\SLER 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07908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SLER Min</a:t>
            </a:r>
            <a:endParaRPr lang="en-US" dirty="0"/>
          </a:p>
        </p:txBody>
      </p:sp>
      <p:pic>
        <p:nvPicPr>
          <p:cNvPr id="30722" name="Picture 2" descr="C:\Documents and Settings\Kutsop\Desktop\Beautiful Craters\SLER 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312" y="1371600"/>
            <a:ext cx="6258313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MLER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DLER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SLER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Kutsop\Desktop\Beautiful Craters\MLER Max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69202"/>
            <a:ext cx="1876054" cy="5088798"/>
          </a:xfrm>
          <a:prstGeom prst="rect">
            <a:avLst/>
          </a:prstGeom>
          <a:noFill/>
        </p:spPr>
      </p:pic>
      <p:pic>
        <p:nvPicPr>
          <p:cNvPr id="5" name="Picture 6" descr="C:\Documents and Settings\Kutsop\Desktop\Beautiful Craters\SLER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86600" y="1959430"/>
            <a:ext cx="2057400" cy="4898571"/>
          </a:xfrm>
          <a:prstGeom prst="rect">
            <a:avLst/>
          </a:prstGeom>
          <a:noFill/>
        </p:spPr>
      </p:pic>
      <p:pic>
        <p:nvPicPr>
          <p:cNvPr id="37890" name="Picture 2" descr="C:\Documents and Settings\Kutsop\Desktop\Beautiful Craters\D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133600"/>
            <a:ext cx="4293453" cy="34290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>
            <a:endCxn id="37890" idx="0"/>
          </p:cNvCxnSpPr>
          <p:nvPr/>
        </p:nvCxnSpPr>
        <p:spPr>
          <a:xfrm flipH="1">
            <a:off x="4585127" y="1066800"/>
            <a:ext cx="139273" cy="1066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5" idx="0"/>
          </p:cNvCxnSpPr>
          <p:nvPr/>
        </p:nvCxnSpPr>
        <p:spPr>
          <a:xfrm>
            <a:off x="6477000" y="838200"/>
            <a:ext cx="1638300" cy="112123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4" idx="0"/>
          </p:cNvCxnSpPr>
          <p:nvPr/>
        </p:nvCxnSpPr>
        <p:spPr>
          <a:xfrm flipH="1">
            <a:off x="938027" y="838200"/>
            <a:ext cx="1728973" cy="9310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Ok well why?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153400" cy="76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Martian craters differ significantly from those on the Moon or Mercury</a:t>
            </a:r>
          </a:p>
          <a:p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3352800" cy="30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38600" y="2514600"/>
            <a:ext cx="990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Lunar</a:t>
            </a:r>
            <a:r>
              <a:rPr lang="en-US" dirty="0" smtClean="0"/>
              <a:t> </a:t>
            </a:r>
            <a:r>
              <a:rPr lang="en-US" sz="1600" dirty="0" smtClean="0"/>
              <a:t>Ballistic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3200400" y="2837766"/>
            <a:ext cx="838200" cy="88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8600" y="4191000"/>
            <a:ext cx="990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Martian Rampart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  <a:endCxn id="14341" idx="1"/>
          </p:cNvCxnSpPr>
          <p:nvPr/>
        </p:nvCxnSpPr>
        <p:spPr>
          <a:xfrm flipV="1">
            <a:off x="5029200" y="3746500"/>
            <a:ext cx="762000" cy="767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533400" y="5791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33400" y="5410200"/>
            <a:ext cx="815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Could be due to atmospheric turbulence following impact, or could be due to volatiles in the regolith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Atmospheric theory falls short following investigation of icy satellites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Coperni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33600"/>
            <a:ext cx="2572831" cy="33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19800" cy="3200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Water ice on Mars? (Snapshots in Time)</a:t>
            </a:r>
          </a:p>
          <a:p>
            <a:r>
              <a:rPr lang="en-US" sz="3600" dirty="0" smtClean="0"/>
              <a:t>Water deep below the surface? (Mother Natures Tunnel Boring Machine)</a:t>
            </a:r>
          </a:p>
        </p:txBody>
      </p:sp>
      <p:pic>
        <p:nvPicPr>
          <p:cNvPr id="15362" name="Picture 2" descr="http://upload.wikimedia.org/wikipedia/commons/7/7a/Mars_Viking_21i0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930" y="0"/>
            <a:ext cx="2277070" cy="2286000"/>
          </a:xfrm>
          <a:prstGeom prst="rect">
            <a:avLst/>
          </a:prstGeom>
          <a:noFill/>
        </p:spPr>
      </p:pic>
      <p:pic>
        <p:nvPicPr>
          <p:cNvPr id="15366" name="Picture 6" descr="http://upload.wikimedia.org/wikipedia/commons/thumb/3/3e/Evaporating_ice_on_Mars_Phoenix_lander_image.jpg/535px-Evaporating_ice_on_Mars_Phoenix_lander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067" y="2286000"/>
            <a:ext cx="2274933" cy="2547075"/>
          </a:xfrm>
          <a:prstGeom prst="rect">
            <a:avLst/>
          </a:prstGeom>
          <a:noFill/>
        </p:spPr>
      </p:pic>
      <p:pic>
        <p:nvPicPr>
          <p:cNvPr id="9" name="Picture 6" descr="2002JE002036-f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3400" y="4648200"/>
            <a:ext cx="3578576" cy="2055778"/>
          </a:xfrm>
          <a:prstGeom prst="rect">
            <a:avLst/>
          </a:prstGeom>
          <a:noFill/>
        </p:spPr>
      </p:pic>
      <p:pic>
        <p:nvPicPr>
          <p:cNvPr id="8" name="Picture 7" descr="Barlowfigure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4038600"/>
            <a:ext cx="229371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 new look for old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1242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THEMIS resolution (100m/p)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vs.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Viking resolution (300m/p)</a:t>
            </a:r>
          </a:p>
          <a:p>
            <a:r>
              <a:rPr lang="en-US" sz="2400" dirty="0" smtClean="0"/>
              <a:t>Layer types lobateness consistent with previous studies</a:t>
            </a:r>
          </a:p>
          <a:p>
            <a:r>
              <a:rPr lang="en-US" sz="2400" dirty="0" smtClean="0"/>
              <a:t>Multiple differences between 1994 and 2010 data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8200" y="1752603"/>
          <a:ext cx="3733800" cy="4152897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</a:tblGrid>
              <a:tr h="593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Layer Type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Lobateness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MLER AVG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MLER MIN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MLER MAX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SLER AVG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SLER MIN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SLER MAX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Differences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382 SLER, 137 MLER, 519 Total from 0-30°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1219200"/>
            <a:ext cx="4041775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2008 SLER, 937 MLER, 2945 Total from 0-30°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2667002"/>
          <a:ext cx="3733800" cy="3927154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</a:tblGrid>
              <a:tr h="561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Layer Type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Median Values as of 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MLER Median 0-10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MLER Median 10-20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MLER Median 20-30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SLER Median 0-10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SLER Median 10-20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SLER Median 20-30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666998"/>
          <a:ext cx="3733800" cy="3962399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</a:tblGrid>
              <a:tr h="537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Layer Type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Median Values as of 1994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MLER Median 0-10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MLER Median 10-20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MLER Median 20-30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SLER Median 0-10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SLER Median 10-20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SLER Median 20-30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95600" y="205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% Difference = 77.446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thus far…</a:t>
            </a:r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434</Words>
  <Application>Microsoft Office PowerPoint</Application>
  <PresentationFormat>On-screen Show (4:3)</PresentationFormat>
  <Paragraphs>102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Lobateness of Martian Ejecta Craters Using Thermal Imaging</vt:lpstr>
      <vt:lpstr>Some info</vt:lpstr>
      <vt:lpstr>As one increases in latitude, one would expect an increase in water ice content in the near surface region, leading one to expect to observe a proportional increase in lobateness of the ejecta. </vt:lpstr>
      <vt:lpstr>MLER,DLER,SLER</vt:lpstr>
      <vt:lpstr>Ok well why?</vt:lpstr>
      <vt:lpstr>What does it mean?</vt:lpstr>
      <vt:lpstr>A new look for old data</vt:lpstr>
      <vt:lpstr>Significant Differences</vt:lpstr>
      <vt:lpstr>The data thus far…</vt:lpstr>
      <vt:lpstr>Slide 10</vt:lpstr>
      <vt:lpstr>Slide 11</vt:lpstr>
      <vt:lpstr>Slide 12</vt:lpstr>
      <vt:lpstr>Slide 13</vt:lpstr>
      <vt:lpstr>Γ=NEGATIVE(≈.0055)Lat+1.6?</vt:lpstr>
      <vt:lpstr>Where are we and what next?</vt:lpstr>
      <vt:lpstr>And thank you…</vt:lpstr>
      <vt:lpstr>Quick Info</vt:lpstr>
      <vt:lpstr>Bonus Pictures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MLER Avg</vt:lpstr>
      <vt:lpstr>MLER Max</vt:lpstr>
      <vt:lpstr>MLER Min</vt:lpstr>
      <vt:lpstr>SLER Avg</vt:lpstr>
      <vt:lpstr>SLER Max</vt:lpstr>
      <vt:lpstr>SLER Min</vt:lpstr>
    </vt:vector>
  </TitlesOfParts>
  <Company>Northern Arizona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Lobateness of Martian Ejecta Craters Using Thermal Imaging</dc:title>
  <dc:creator>Kutsop</dc:creator>
  <cp:lastModifiedBy>Kutsop</cp:lastModifiedBy>
  <cp:revision>82</cp:revision>
  <dcterms:created xsi:type="dcterms:W3CDTF">2012-03-04T21:06:44Z</dcterms:created>
  <dcterms:modified xsi:type="dcterms:W3CDTF">2012-04-10T19:59:12Z</dcterms:modified>
</cp:coreProperties>
</file>